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77" r:id="rId4"/>
    <p:sldId id="278" r:id="rId5"/>
    <p:sldId id="279" r:id="rId6"/>
    <p:sldId id="293" r:id="rId7"/>
    <p:sldId id="294" r:id="rId8"/>
    <p:sldId id="284" r:id="rId9"/>
    <p:sldId id="261" r:id="rId10"/>
    <p:sldId id="262" r:id="rId11"/>
    <p:sldId id="263" r:id="rId12"/>
    <p:sldId id="285" r:id="rId13"/>
    <p:sldId id="286" r:id="rId14"/>
    <p:sldId id="287" r:id="rId15"/>
    <p:sldId id="288" r:id="rId16"/>
    <p:sldId id="289" r:id="rId17"/>
    <p:sldId id="295" r:id="rId18"/>
    <p:sldId id="296" r:id="rId19"/>
    <p:sldId id="297" r:id="rId20"/>
    <p:sldId id="298" r:id="rId21"/>
    <p:sldId id="299" r:id="rId22"/>
    <p:sldId id="300" r:id="rId23"/>
    <p:sldId id="290" r:id="rId24"/>
    <p:sldId id="291" r:id="rId25"/>
    <p:sldId id="292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3300"/>
    <a:srgbClr val="FF9900"/>
    <a:srgbClr val="FFFF00"/>
    <a:srgbClr val="C1D1D3"/>
    <a:srgbClr val="1966B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7" autoAdjust="0"/>
    <p:restoredTop sz="83558" autoAdjust="0"/>
  </p:normalViewPr>
  <p:slideViewPr>
    <p:cSldViewPr>
      <p:cViewPr>
        <p:scale>
          <a:sx n="70" d="100"/>
          <a:sy n="70" d="100"/>
        </p:scale>
        <p:origin x="-408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321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r>
              <a:rPr lang="zh-CN" altLang="en-US" dirty="0" smtClean="0">
                <a:solidFill>
                  <a:srgbClr val="E46C0A"/>
                </a:solidFill>
                <a:latin typeface="Arial" charset="0"/>
                <a:ea typeface="微软雅黑" pitchFamily="34" charset="-122"/>
              </a:rPr>
              <a:t>监督学习，</a:t>
            </a:r>
            <a:endParaRPr lang="en-US" altLang="zh-CN" dirty="0" smtClean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  <a:p>
            <a:pPr defTabSz="914400">
              <a:spcBef>
                <a:spcPct val="0"/>
              </a:spcBef>
            </a:pPr>
            <a:r>
              <a:rPr lang="zh-CN" altLang="en-US" dirty="0" smtClean="0">
                <a:solidFill>
                  <a:srgbClr val="E46C0A"/>
                </a:solidFill>
                <a:latin typeface="Arial" charset="0"/>
                <a:ea typeface="微软雅黑" pitchFamily="34" charset="-122"/>
              </a:rPr>
              <a:t>测试，等于学习过程</a:t>
            </a:r>
            <a:endParaRPr lang="en-US" altLang="zh-CN" dirty="0" smtClean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6564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7E5C585-6D72-46BC-ADB5-8AA18F95F140}" type="slidenum">
              <a:rPr lang="zh-CN" altLang="en-US"/>
              <a:pPr eaLnBrk="1" hangingPunct="1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3972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632D26F-ABD5-48AD-9BD6-5E4C32D66CB8}" type="slidenum">
              <a:rPr lang="zh-CN" altLang="en-US"/>
              <a:pPr eaLnBrk="1" hangingPunct="1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4996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797F86E-73AD-40BC-8C58-1047247A27AC}" type="slidenum">
              <a:rPr lang="zh-CN" altLang="en-US"/>
              <a:pPr eaLnBrk="1" hangingPunct="1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6020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D2E5921-C441-4DCF-AC72-F867C05179B3}" type="slidenum">
              <a:rPr lang="zh-CN" altLang="en-US"/>
              <a:pPr eaLnBrk="1" hangingPunct="1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7044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AF94A7E-D1F0-40AE-8482-241B27F0FE60}" type="slidenum">
              <a:rPr lang="zh-CN" altLang="en-US"/>
              <a:pPr eaLnBrk="1" hangingPunct="1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8068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25B420D-6905-4101-8083-9B80F2AAB573}" type="slidenum">
              <a:rPr lang="zh-CN" altLang="en-US"/>
              <a:pPr eaLnBrk="1" hangingPunct="1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9092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30FD09B-9396-4626-9EDB-84FC72AD8C38}" type="slidenum">
              <a:rPr lang="zh-CN" altLang="en-US"/>
              <a:pPr eaLnBrk="1" hangingPunct="1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90116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8FB8714-7D47-4C34-90F0-1EA9A11DA14F}" type="slidenum">
              <a:rPr lang="zh-CN" altLang="en-US"/>
              <a:pPr eaLnBrk="1" hangingPunct="1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r>
              <a:rPr lang="zh-CN" altLang="en-US" dirty="0" smtClean="0">
                <a:solidFill>
                  <a:srgbClr val="E46C0A"/>
                </a:solidFill>
                <a:latin typeface="Arial" charset="0"/>
                <a:ea typeface="微软雅黑" pitchFamily="34" charset="-122"/>
              </a:rPr>
              <a:t>监督学习，</a:t>
            </a:r>
            <a:endParaRPr lang="en-US" altLang="zh-CN" dirty="0" smtClean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  <a:p>
            <a:pPr defTabSz="914400">
              <a:spcBef>
                <a:spcPct val="0"/>
              </a:spcBef>
            </a:pPr>
            <a:r>
              <a:rPr lang="zh-CN" altLang="en-US" dirty="0" smtClean="0">
                <a:solidFill>
                  <a:srgbClr val="E46C0A"/>
                </a:solidFill>
                <a:latin typeface="Arial" charset="0"/>
                <a:ea typeface="微软雅黑" pitchFamily="34" charset="-122"/>
              </a:rPr>
              <a:t>测试，等于学习过程，没有显式的训练过程</a:t>
            </a:r>
            <a:endParaRPr lang="en-US" altLang="zh-CN" dirty="0" smtClean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  <a:p>
            <a:pPr defTabSz="914400">
              <a:spcBef>
                <a:spcPct val="0"/>
              </a:spcBef>
            </a:pPr>
            <a:r>
              <a:rPr lang="zh-CN" altLang="en-US" dirty="0" smtClean="0">
                <a:solidFill>
                  <a:srgbClr val="E46C0A"/>
                </a:solidFill>
                <a:latin typeface="Arial" charset="0"/>
                <a:ea typeface="微软雅黑" pitchFamily="34" charset="-122"/>
              </a:rPr>
              <a:t>通过观察邻居类别，通过投票机制，获得自身类别</a:t>
            </a: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7588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BBA3125-8CDE-4F0E-BC76-FAE2F4E140A7}" type="slidenum">
              <a:rPr lang="zh-CN" altLang="en-US"/>
              <a:pPr eaLnBrk="1" hangingPunct="1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8612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AE25519-6362-4CEF-983F-8BDF5E7C9992}" type="slidenum">
              <a:rPr lang="zh-CN" altLang="en-US"/>
              <a:pPr eaLnBrk="1" hangingPunct="1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9636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1375F27-4571-458F-93CA-49D4B49E8E71}" type="slidenum">
              <a:rPr lang="zh-CN" altLang="en-US"/>
              <a:pPr eaLnBrk="1" hangingPunct="1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二维</a:t>
            </a:r>
            <a:endParaRPr lang="en-US" altLang="zh-CN" dirty="0" smtClean="0"/>
          </a:p>
          <a:p>
            <a:r>
              <a:rPr lang="en-US" altLang="zh-CN" dirty="0" smtClean="0"/>
              <a:t>n</a:t>
            </a:r>
            <a:r>
              <a:rPr lang="zh-CN" altLang="en-US" dirty="0" smtClean="0"/>
              <a:t>维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8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n</a:t>
            </a:r>
            <a:r>
              <a:rPr lang="zh-CN" altLang="en-US" sz="1200" b="1" dirty="0" smtClean="0"/>
              <a:t>维</a:t>
            </a:r>
            <a:endParaRPr lang="en-US" altLang="zh-CN" sz="1200" b="1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dirty="0" smtClean="0"/>
              <a:t>闵可夫斯基距离</a:t>
            </a:r>
            <a:r>
              <a:rPr lang="en-US" altLang="zh-CN" sz="1200" b="1" dirty="0" smtClean="0"/>
              <a:t>(</a:t>
            </a:r>
            <a:r>
              <a:rPr lang="en-US" altLang="zh-CN" sz="1200" b="1" dirty="0" err="1" smtClean="0"/>
              <a:t>Minkowski</a:t>
            </a:r>
            <a:r>
              <a:rPr lang="en-US" altLang="zh-CN" sz="1200" b="1" dirty="0" smtClean="0"/>
              <a:t> Distance)   </a:t>
            </a:r>
            <a:r>
              <a:rPr lang="en-US" altLang="zh-CN" sz="1200" b="1" dirty="0" err="1" smtClean="0"/>
              <a:t>Lp</a:t>
            </a:r>
            <a:r>
              <a:rPr lang="zh-CN" altLang="en-US" sz="1200" b="1" dirty="0" smtClean="0"/>
              <a:t>距离</a:t>
            </a:r>
            <a:endParaRPr lang="en-US" altLang="zh-CN" sz="1200" b="1" dirty="0" smtClean="0"/>
          </a:p>
          <a:p>
            <a:pPr eaLnBrk="1" hangingPunct="1"/>
            <a:r>
              <a:rPr lang="zh-CN" altLang="zh-CN" sz="1200" dirty="0" smtClean="0"/>
              <a:t>其中</a:t>
            </a:r>
            <a:r>
              <a:rPr lang="en-US" altLang="zh-CN" sz="1200" dirty="0" smtClean="0"/>
              <a:t>p</a:t>
            </a:r>
            <a:r>
              <a:rPr lang="zh-CN" altLang="zh-CN" sz="1200" dirty="0" smtClean="0"/>
              <a:t>是一个变参数。</a:t>
            </a:r>
          </a:p>
          <a:p>
            <a:pPr eaLnBrk="1" hangingPunct="1"/>
            <a:r>
              <a:rPr lang="zh-CN" altLang="zh-CN" sz="1200" dirty="0" smtClean="0"/>
              <a:t>当</a:t>
            </a:r>
            <a:r>
              <a:rPr lang="en-US" altLang="zh-CN" sz="1200" dirty="0" smtClean="0"/>
              <a:t>p=1</a:t>
            </a:r>
            <a:r>
              <a:rPr lang="zh-CN" altLang="zh-CN" sz="1200" dirty="0" smtClean="0"/>
              <a:t>时，就是曼哈顿距离</a:t>
            </a:r>
          </a:p>
          <a:p>
            <a:pPr eaLnBrk="1" hangingPunct="1"/>
            <a:r>
              <a:rPr lang="zh-CN" altLang="zh-CN" sz="1200" dirty="0" smtClean="0"/>
              <a:t>当</a:t>
            </a:r>
            <a:r>
              <a:rPr lang="en-US" altLang="zh-CN" sz="1200" dirty="0" smtClean="0"/>
              <a:t>p=2</a:t>
            </a:r>
            <a:r>
              <a:rPr lang="zh-CN" altLang="zh-CN" sz="1200" dirty="0" smtClean="0"/>
              <a:t>时，就是欧氏距离</a:t>
            </a:r>
          </a:p>
          <a:p>
            <a:pPr eaLnBrk="1" hangingPunct="1"/>
            <a:r>
              <a:rPr lang="zh-CN" altLang="zh-CN" sz="1200" dirty="0" smtClean="0"/>
              <a:t>当</a:t>
            </a:r>
            <a:r>
              <a:rPr lang="en-US" altLang="zh-CN" sz="1200" dirty="0" smtClean="0"/>
              <a:t>p</a:t>
            </a:r>
            <a:r>
              <a:rPr lang="zh-CN" altLang="zh-CN" sz="1200" dirty="0" smtClean="0"/>
              <a:t>→</a:t>
            </a:r>
            <a:r>
              <a:rPr lang="en-US" altLang="zh-CN" sz="1200" dirty="0" smtClean="0"/>
              <a:t>∞</a:t>
            </a:r>
            <a:r>
              <a:rPr lang="zh-CN" altLang="zh-CN" sz="1200" dirty="0" smtClean="0"/>
              <a:t>时，就是切比雪夫距离</a:t>
            </a:r>
          </a:p>
          <a:p>
            <a:pPr eaLnBrk="1" hangingPunct="1"/>
            <a:r>
              <a:rPr lang="en-US" altLang="zh-CN" sz="1200" dirty="0" smtClean="0"/>
              <a:t>       </a:t>
            </a:r>
            <a:r>
              <a:rPr lang="zh-CN" altLang="zh-CN" sz="1200" dirty="0" smtClean="0"/>
              <a:t>根据变参数的不同，闵氏距离可以表示一类的距离。</a:t>
            </a:r>
            <a:endParaRPr lang="zh-CN" altLang="en-US" sz="1050" dirty="0" smtClean="0">
              <a:solidFill>
                <a:srgbClr val="3C3C3C"/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424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74756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BE95E7B-3BED-43E3-A895-BE65710BB657}" type="slidenum">
              <a:rPr lang="zh-CN" altLang="en-US"/>
              <a:pPr eaLnBrk="1" hangingPunct="1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最近邻算法 性能分析</a:t>
            </a:r>
            <a:endParaRPr lang="en-US" altLang="zh-CN" dirty="0" smtClean="0"/>
          </a:p>
          <a:p>
            <a:r>
              <a:rPr lang="zh-CN" altLang="en-US" dirty="0" smtClean="0"/>
              <a:t>错误的概率  上界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小于贝叶斯分类器的错误概率的两倍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38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defTabSz="914400">
              <a:spcBef>
                <a:spcPct val="0"/>
              </a:spcBef>
            </a:pPr>
            <a:endParaRPr lang="en-US" altLang="zh-CN" dirty="0">
              <a:solidFill>
                <a:srgbClr val="E46C0A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2948" name="灯片编号占位符 3"/>
          <p:cNvSpPr>
            <a:spLocks noGrp="1" noChangeArrowheads="1"/>
          </p:cNvSpPr>
          <p:nvPr>
            <p:ph type="sldNum" sz="quarter" idx="4"/>
          </p:nvPr>
        </p:nvSpPr>
        <p:spPr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022E1BA-5D97-466E-BD57-BDBEE89DAABB}" type="slidenum">
              <a:rPr lang="zh-CN" altLang="en-US"/>
              <a:pPr eaLnBrk="1" hangingPunct="1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oschina.net/uploads/space/2014/0119/121337_9uEc_141232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7315200" cy="2133600"/>
          </a:xfrm>
        </p:spPr>
        <p:txBody>
          <a:bodyPr/>
          <a:lstStyle/>
          <a:p>
            <a:r>
              <a:rPr lang="en-US" altLang="zh-CN" sz="4000" b="0" i="0" dirty="0"/>
              <a:t> k-</a:t>
            </a:r>
            <a:r>
              <a:rPr lang="zh-CN" altLang="en-US" sz="4000" b="0" i="0"/>
              <a:t>近邻</a:t>
            </a:r>
            <a:r>
              <a:rPr lang="zh-CN" altLang="en-US" sz="4000" b="0" i="0" smtClean="0"/>
              <a:t>算法 </a:t>
            </a:r>
            <a:endParaRPr lang="zh-CN" altLang="en-US" sz="4000" b="0" i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573"/>
            <a:ext cx="9194800" cy="447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8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5750"/>
            <a:ext cx="80645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8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smtClean="0"/>
              <a:t>KNN算法的缺陷</a:t>
            </a:r>
          </a:p>
        </p:txBody>
      </p:sp>
      <p:sp>
        <p:nvSpPr>
          <p:cNvPr id="38915" name="TextBox 6"/>
          <p:cNvSpPr>
            <a:spLocks noChangeArrowheads="1"/>
          </p:cNvSpPr>
          <p:nvPr/>
        </p:nvSpPr>
        <p:spPr bwMode="auto">
          <a:xfrm>
            <a:off x="1068388" y="1214438"/>
            <a:ext cx="68643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/>
            <a:endParaRPr lang="zh-CN" altLang="en-US" sz="1600">
              <a:solidFill>
                <a:srgbClr val="3C3C3C"/>
              </a:solidFill>
              <a:ea typeface="微软雅黑" pitchFamily="34" charset="-122"/>
            </a:endParaRPr>
          </a:p>
        </p:txBody>
      </p:sp>
      <p:pic>
        <p:nvPicPr>
          <p:cNvPr id="38916" name="Picture 2" descr="C:\Users\Administrator\Desktop\QQ截图20131014210417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2147888"/>
            <a:ext cx="4962525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7"/>
          <p:cNvSpPr>
            <a:spLocks noChangeArrowheads="1"/>
          </p:cNvSpPr>
          <p:nvPr/>
        </p:nvSpPr>
        <p:spPr bwMode="auto">
          <a:xfrm>
            <a:off x="533400" y="914400"/>
            <a:ext cx="8077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sz="2200" dirty="0" smtClean="0">
                <a:solidFill>
                  <a:srgbClr val="3C3C3C"/>
                </a:solidFill>
                <a:ea typeface="微软雅黑" pitchFamily="34" charset="-122"/>
              </a:rPr>
              <a:t>观察</a:t>
            </a:r>
            <a:r>
              <a:rPr lang="zh-CN" altLang="en-US" sz="2200" dirty="0">
                <a:solidFill>
                  <a:srgbClr val="3C3C3C"/>
                </a:solidFill>
                <a:ea typeface="微软雅黑" pitchFamily="34" charset="-122"/>
              </a:rPr>
              <a:t>下面的例子，我们看到，对于未知样本</a:t>
            </a:r>
            <a:r>
              <a:rPr lang="en-US" altLang="zh-CN" sz="2200" dirty="0">
                <a:solidFill>
                  <a:srgbClr val="3C3C3C"/>
                </a:solidFill>
                <a:ea typeface="微软雅黑" pitchFamily="34" charset="-122"/>
              </a:rPr>
              <a:t>X</a:t>
            </a:r>
            <a:r>
              <a:rPr lang="zh-CN" altLang="en-US" sz="2200" dirty="0">
                <a:solidFill>
                  <a:srgbClr val="3C3C3C"/>
                </a:solidFill>
                <a:ea typeface="微软雅黑" pitchFamily="34" charset="-122"/>
              </a:rPr>
              <a:t>，通过</a:t>
            </a:r>
            <a:r>
              <a:rPr lang="en-US" altLang="zh-CN" sz="2200" dirty="0">
                <a:solidFill>
                  <a:srgbClr val="3C3C3C"/>
                </a:solidFill>
                <a:ea typeface="微软雅黑" pitchFamily="34" charset="-122"/>
              </a:rPr>
              <a:t>KNN</a:t>
            </a:r>
            <a:r>
              <a:rPr lang="zh-CN" altLang="en-US" sz="2200" dirty="0">
                <a:solidFill>
                  <a:srgbClr val="3C3C3C"/>
                </a:solidFill>
                <a:ea typeface="微软雅黑" pitchFamily="34" charset="-122"/>
              </a:rPr>
              <a:t>算法，我们显然可以得到</a:t>
            </a:r>
            <a:r>
              <a:rPr lang="en-US" altLang="zh-CN" sz="2200" dirty="0">
                <a:solidFill>
                  <a:srgbClr val="3C3C3C"/>
                </a:solidFill>
                <a:ea typeface="微软雅黑" pitchFamily="34" charset="-122"/>
              </a:rPr>
              <a:t>X</a:t>
            </a:r>
            <a:r>
              <a:rPr lang="zh-CN" altLang="en-US" sz="2200" dirty="0">
                <a:solidFill>
                  <a:srgbClr val="3C3C3C"/>
                </a:solidFill>
                <a:ea typeface="微软雅黑" pitchFamily="34" charset="-122"/>
              </a:rPr>
              <a:t>应属于红点，但对于未知样本</a:t>
            </a:r>
            <a:r>
              <a:rPr lang="en-US" altLang="zh-CN" sz="2200" dirty="0">
                <a:solidFill>
                  <a:srgbClr val="3C3C3C"/>
                </a:solidFill>
                <a:ea typeface="微软雅黑" pitchFamily="34" charset="-122"/>
              </a:rPr>
              <a:t>Y</a:t>
            </a:r>
            <a:r>
              <a:rPr lang="zh-CN" altLang="en-US" sz="2200" dirty="0">
                <a:solidFill>
                  <a:srgbClr val="3C3C3C"/>
                </a:solidFill>
                <a:ea typeface="微软雅黑" pitchFamily="34" charset="-122"/>
              </a:rPr>
              <a:t>，通过</a:t>
            </a:r>
            <a:r>
              <a:rPr lang="en-US" altLang="zh-CN" sz="2200" dirty="0">
                <a:solidFill>
                  <a:srgbClr val="3C3C3C"/>
                </a:solidFill>
                <a:ea typeface="微软雅黑" pitchFamily="34" charset="-122"/>
              </a:rPr>
              <a:t>KNN</a:t>
            </a:r>
            <a:r>
              <a:rPr lang="zh-CN" altLang="en-US" sz="2200" dirty="0">
                <a:solidFill>
                  <a:srgbClr val="3C3C3C"/>
                </a:solidFill>
                <a:ea typeface="微软雅黑" pitchFamily="34" charset="-122"/>
              </a:rPr>
              <a:t>算法我们似乎得到了</a:t>
            </a:r>
            <a:r>
              <a:rPr lang="en-US" altLang="zh-CN" sz="2200" dirty="0">
                <a:solidFill>
                  <a:srgbClr val="3C3C3C"/>
                </a:solidFill>
                <a:ea typeface="微软雅黑" pitchFamily="34" charset="-122"/>
              </a:rPr>
              <a:t>Y</a:t>
            </a:r>
            <a:r>
              <a:rPr lang="zh-CN" altLang="en-US" sz="2200" dirty="0">
                <a:solidFill>
                  <a:srgbClr val="3C3C3C"/>
                </a:solidFill>
                <a:ea typeface="微软雅黑" pitchFamily="34" charset="-122"/>
              </a:rPr>
              <a:t>应属于蓝点的结论，而这个结论直观来看并没有</a:t>
            </a:r>
            <a:r>
              <a:rPr lang="zh-CN" altLang="en-US" sz="2200" dirty="0" smtClean="0">
                <a:solidFill>
                  <a:srgbClr val="3C3C3C"/>
                </a:solidFill>
                <a:ea typeface="微软雅黑" pitchFamily="34" charset="-122"/>
              </a:rPr>
              <a:t>说服力</a:t>
            </a:r>
            <a:endParaRPr lang="zh-CN" altLang="en-US" sz="2200" dirty="0">
              <a:solidFill>
                <a:srgbClr val="3C3C3C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91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smtClean="0"/>
              <a:t>KNN算法的具体实现</a:t>
            </a:r>
          </a:p>
        </p:txBody>
      </p:sp>
      <p:sp>
        <p:nvSpPr>
          <p:cNvPr id="39940" name="TextBox 3"/>
          <p:cNvSpPr>
            <a:spLocks noChangeArrowheads="1"/>
          </p:cNvSpPr>
          <p:nvPr/>
        </p:nvSpPr>
        <p:spPr bwMode="auto">
          <a:xfrm>
            <a:off x="609600" y="990600"/>
            <a:ext cx="8077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 algn="just" eaLnBrk="1" hangingPunct="1">
              <a:lnSpc>
                <a:spcPct val="120000"/>
              </a:lnSpc>
              <a:buSzPct val="60000"/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上面的例子可见：该算法在分类时有个重要的不足是，当样本不平衡时，即：一个类的样本容量很大，而其他类样本数量很小时，很有可能导致当输入一个未知样本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，该样本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邻居中大数量类的样本占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多数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0000"/>
              </a:lnSpc>
              <a:buSzPct val="60000"/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但是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这类样本并不接近目标样本，而数量小的这类样本很靠近目标样本。这个时候，我们有理由认为该未知样本属于数量小的样本所属的一类，但是，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却不关心这个问题，它只关心哪类样本的数量最多，而不去把距离远近考虑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在内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0000"/>
              </a:lnSpc>
              <a:buSzPct val="60000"/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，我们可以采用权值的方法来改进。和该样本距离小的邻居权值大，和该样本距离大的邻居权值则相对较小，由此，将距离远近的因素也考虑在内，避免因一个样本过大导致误判的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0000"/>
              </a:lnSpc>
              <a:buSzPct val="60000"/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距离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加权表决：</a:t>
            </a:r>
          </a:p>
        </p:txBody>
      </p:sp>
      <p:graphicFrame>
        <p:nvGraphicFramePr>
          <p:cNvPr id="399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395697"/>
              </p:ext>
            </p:extLst>
          </p:nvPr>
        </p:nvGraphicFramePr>
        <p:xfrm>
          <a:off x="2209800" y="5867400"/>
          <a:ext cx="5381625" cy="82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94" name="Equation" r:id="rId4" imgW="1993680" imgH="304560" progId="Equation.DSMT4">
                  <p:embed/>
                </p:oleObj>
              </mc:Choice>
              <mc:Fallback>
                <p:oleObj name="Equation" r:id="rId4" imgW="199368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867400"/>
                        <a:ext cx="5381625" cy="82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424872"/>
              </p:ext>
            </p:extLst>
          </p:nvPr>
        </p:nvGraphicFramePr>
        <p:xfrm>
          <a:off x="3132138" y="5257800"/>
          <a:ext cx="25683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95" name="Equation" r:id="rId6" imgW="1028520" imgH="241200" progId="Equation.DSMT4">
                  <p:embed/>
                </p:oleObj>
              </mc:Choice>
              <mc:Fallback>
                <p:oleObj name="Equation" r:id="rId6" imgW="1028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257800"/>
                        <a:ext cx="25683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88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smtClean="0"/>
              <a:t>KNN算法的缺陷</a:t>
            </a:r>
          </a:p>
        </p:txBody>
      </p:sp>
      <p:sp>
        <p:nvSpPr>
          <p:cNvPr id="40964" name="TextBox 3"/>
          <p:cNvSpPr>
            <a:spLocks noChangeArrowheads="1"/>
          </p:cNvSpPr>
          <p:nvPr/>
        </p:nvSpPr>
        <p:spPr bwMode="auto">
          <a:xfrm>
            <a:off x="539750" y="1447800"/>
            <a:ext cx="82232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2200" dirty="0" smtClean="0">
                <a:solidFill>
                  <a:srgbClr val="3C3C3C"/>
                </a:solidFill>
                <a:latin typeface="宋体" charset="-122"/>
                <a:ea typeface="微软雅黑" pitchFamily="34" charset="-122"/>
              </a:rPr>
              <a:t>从</a:t>
            </a:r>
            <a:r>
              <a:rPr lang="zh-CN" altLang="en-US" sz="2200" dirty="0">
                <a:solidFill>
                  <a:srgbClr val="3C3C3C"/>
                </a:solidFill>
                <a:latin typeface="宋体" charset="-122"/>
                <a:ea typeface="微软雅黑" pitchFamily="34" charset="-122"/>
              </a:rPr>
              <a:t>算法实现的过程大家可以发现，该算法存两个严重的问题，第一个是需要存储全部的训练样本，第二个是需要进行繁重的距离计算量。对此，提出以下应对</a:t>
            </a:r>
            <a:r>
              <a:rPr lang="zh-CN" altLang="en-US" sz="2200" dirty="0" smtClean="0">
                <a:solidFill>
                  <a:srgbClr val="3C3C3C"/>
                </a:solidFill>
                <a:latin typeface="宋体" charset="-122"/>
                <a:ea typeface="微软雅黑" pitchFamily="34" charset="-122"/>
              </a:rPr>
              <a:t>策略</a:t>
            </a:r>
            <a:endParaRPr lang="en-US" altLang="zh-CN" sz="2200" dirty="0" smtClean="0">
              <a:solidFill>
                <a:srgbClr val="3C3C3C"/>
              </a:solidFill>
              <a:latin typeface="宋体" charset="-122"/>
              <a:ea typeface="微软雅黑" pitchFamily="34" charset="-122"/>
            </a:endParaRPr>
          </a:p>
          <a:p>
            <a:pPr algn="just" eaLnBrk="1" hangingPunct="1"/>
            <a:endParaRPr lang="en-US" altLang="zh-CN" sz="2200" dirty="0">
              <a:solidFill>
                <a:srgbClr val="3C3C3C"/>
              </a:solidFill>
              <a:latin typeface="宋体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l"/>
            </a:pPr>
            <a:r>
              <a:rPr lang="zh-CN" altLang="en-US" sz="2200" dirty="0">
                <a:solidFill>
                  <a:srgbClr val="3C3C3C"/>
                </a:solidFill>
                <a:latin typeface="宋体" charset="-122"/>
                <a:ea typeface="微软雅黑" pitchFamily="34" charset="-122"/>
              </a:rPr>
              <a:t>两类改进的方法：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zh-CN" altLang="en-US" sz="2200" dirty="0">
                <a:solidFill>
                  <a:srgbClr val="3C3C3C"/>
                </a:solidFill>
                <a:latin typeface="宋体" charset="-122"/>
                <a:ea typeface="微软雅黑" pitchFamily="34" charset="-122"/>
              </a:rPr>
              <a:t>一种是对样本集进行组织与整理，分群分层，尽可能将计算压缩到在接近测试样本邻域的小范围内，避免盲目地与训练样本集中每个样本进行距离</a:t>
            </a:r>
            <a:r>
              <a:rPr lang="zh-CN" altLang="en-US" sz="2200" dirty="0" smtClean="0">
                <a:solidFill>
                  <a:srgbClr val="3C3C3C"/>
                </a:solidFill>
                <a:latin typeface="宋体" charset="-122"/>
                <a:ea typeface="微软雅黑" pitchFamily="34" charset="-122"/>
              </a:rPr>
              <a:t>计算</a:t>
            </a:r>
            <a:endParaRPr lang="zh-CN" altLang="en-US" sz="2200" dirty="0">
              <a:solidFill>
                <a:srgbClr val="3C3C3C"/>
              </a:solidFill>
              <a:latin typeface="宋体" charset="-122"/>
              <a:ea typeface="微软雅黑" pitchFamily="34" charset="-122"/>
            </a:endParaRPr>
          </a:p>
          <a:p>
            <a:pPr lvl="1" eaLnBrk="1" hangingPunct="1"/>
            <a:endParaRPr lang="zh-CN" altLang="en-US" sz="2200" dirty="0">
              <a:solidFill>
                <a:srgbClr val="3C3C3C"/>
              </a:solidFill>
              <a:latin typeface="宋体" charset="-122"/>
              <a:ea typeface="微软雅黑" pitchFamily="34" charset="-122"/>
            </a:endParaRPr>
          </a:p>
          <a:p>
            <a:pPr lvl="1" eaLnBrk="1" hangingPunct="1">
              <a:buFont typeface="Wingdings" pitchFamily="2" charset="2"/>
              <a:buChar char="ü"/>
            </a:pPr>
            <a:r>
              <a:rPr lang="zh-CN" altLang="en-US" sz="2200" dirty="0">
                <a:solidFill>
                  <a:srgbClr val="3C3C3C"/>
                </a:solidFill>
                <a:latin typeface="宋体" charset="-122"/>
                <a:ea typeface="微软雅黑" pitchFamily="34" charset="-122"/>
              </a:rPr>
              <a:t>另一种则是在原有样本集中挑选出对分类计算有效的样本，使样本总数合理地减少，以同时达到既减少计算量，又减少存储量的双重</a:t>
            </a:r>
            <a:r>
              <a:rPr lang="zh-CN" altLang="en-US" sz="2200" dirty="0" smtClean="0">
                <a:solidFill>
                  <a:srgbClr val="3C3C3C"/>
                </a:solidFill>
                <a:latin typeface="宋体" charset="-122"/>
                <a:ea typeface="微软雅黑" pitchFamily="34" charset="-122"/>
              </a:rPr>
              <a:t>效果</a:t>
            </a:r>
            <a:endParaRPr lang="zh-CN" altLang="en-US" sz="2200" dirty="0">
              <a:solidFill>
                <a:srgbClr val="3C3C3C"/>
              </a:solidFill>
              <a:latin typeface="宋体" charset="-122"/>
              <a:ea typeface="微软雅黑" pitchFamily="34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	</a:t>
            </a:r>
            <a:endParaRPr lang="zh-CN" altLang="en-US" sz="2000" dirty="0">
              <a:solidFill>
                <a:srgbClr val="3C3C3C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2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 noChangeArrowheads="1"/>
          </p:cNvSpPr>
          <p:nvPr>
            <p:ph type="title"/>
          </p:nvPr>
        </p:nvSpPr>
        <p:spPr>
          <a:xfrm>
            <a:off x="684212" y="88900"/>
            <a:ext cx="6891337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dirty="0" smtClean="0"/>
              <a:t>KNN算法的改进：分组快速搜索近邻法</a:t>
            </a:r>
          </a:p>
        </p:txBody>
      </p:sp>
      <p:sp>
        <p:nvSpPr>
          <p:cNvPr id="41987" name="TextBox 6"/>
          <p:cNvSpPr>
            <a:spLocks noChangeArrowheads="1"/>
          </p:cNvSpPr>
          <p:nvPr/>
        </p:nvSpPr>
        <p:spPr bwMode="auto">
          <a:xfrm>
            <a:off x="722086" y="990600"/>
            <a:ext cx="7823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sz="2200" dirty="0" smtClean="0">
                <a:solidFill>
                  <a:srgbClr val="3C3C3C"/>
                </a:solidFill>
                <a:ea typeface="微软雅黑" pitchFamily="34" charset="-122"/>
              </a:rPr>
              <a:t>其</a:t>
            </a:r>
            <a:r>
              <a:rPr lang="zh-CN" altLang="en-US" sz="2200" dirty="0">
                <a:solidFill>
                  <a:srgbClr val="3C3C3C"/>
                </a:solidFill>
                <a:ea typeface="微软雅黑" pitchFamily="34" charset="-122"/>
              </a:rPr>
              <a:t>基本思想是：将样本集按近邻关系分解成组，给出每组质心的位置，以质心作为代表点，和未知样本计算距离，选出距离最近的一个或若干个组，再在组的范围内应用一般的</a:t>
            </a:r>
            <a:r>
              <a:rPr lang="en-US" altLang="zh-CN" sz="2200" dirty="0" err="1">
                <a:solidFill>
                  <a:srgbClr val="3C3C3C"/>
                </a:solidFill>
                <a:ea typeface="微软雅黑" pitchFamily="34" charset="-122"/>
              </a:rPr>
              <a:t>knn</a:t>
            </a:r>
            <a:r>
              <a:rPr lang="zh-CN" altLang="en-US" sz="2200" dirty="0">
                <a:solidFill>
                  <a:srgbClr val="3C3C3C"/>
                </a:solidFill>
                <a:ea typeface="微软雅黑" pitchFamily="34" charset="-122"/>
              </a:rPr>
              <a:t>算法。由于并不是将未知样本与所有样本计算距离，故该改进算法可以减少计算</a:t>
            </a:r>
            <a:r>
              <a:rPr lang="zh-CN" altLang="en-US" sz="2200" dirty="0" smtClean="0">
                <a:solidFill>
                  <a:srgbClr val="3C3C3C"/>
                </a:solidFill>
                <a:ea typeface="微软雅黑" pitchFamily="34" charset="-122"/>
              </a:rPr>
              <a:t>量</a:t>
            </a:r>
            <a:endParaRPr lang="zh-CN" altLang="en-US" sz="2200" dirty="0">
              <a:solidFill>
                <a:srgbClr val="3C3C3C"/>
              </a:solidFill>
              <a:ea typeface="微软雅黑" pitchFamily="34" charset="-122"/>
            </a:endParaRPr>
          </a:p>
        </p:txBody>
      </p:sp>
      <p:pic>
        <p:nvPicPr>
          <p:cNvPr id="41988" name="Picture 2" descr="C:\Users\Administrator\Desktop\无标题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3276600"/>
            <a:ext cx="6796087" cy="288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24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smtClean="0"/>
              <a:t>KNN算法的改进：压缩近邻算法</a:t>
            </a:r>
          </a:p>
        </p:txBody>
      </p:sp>
      <p:sp>
        <p:nvSpPr>
          <p:cNvPr id="43011" name="TextBox 6"/>
          <p:cNvSpPr>
            <a:spLocks noChangeArrowheads="1"/>
          </p:cNvSpPr>
          <p:nvPr/>
        </p:nvSpPr>
        <p:spPr bwMode="auto">
          <a:xfrm>
            <a:off x="1068388" y="1214438"/>
            <a:ext cx="68643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/>
            <a:endParaRPr lang="zh-CN" altLang="en-US" sz="1600">
              <a:solidFill>
                <a:srgbClr val="3C3C3C"/>
              </a:solidFill>
              <a:ea typeface="微软雅黑" pitchFamily="34" charset="-122"/>
            </a:endParaRPr>
          </a:p>
        </p:txBody>
      </p:sp>
      <p:sp>
        <p:nvSpPr>
          <p:cNvPr id="43012" name="TextBox 3"/>
          <p:cNvSpPr>
            <a:spLocks noChangeArrowheads="1"/>
          </p:cNvSpPr>
          <p:nvPr/>
        </p:nvSpPr>
        <p:spPr bwMode="auto">
          <a:xfrm>
            <a:off x="609600" y="1034143"/>
            <a:ext cx="79771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 algn="just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3C3C3C"/>
                </a:solidFill>
                <a:ea typeface="微软雅黑" pitchFamily="34" charset="-122"/>
              </a:rPr>
              <a:t>利用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现在的样本集，采取一定的算法产生一个新的样本集，该样本集拥有比原样本集少的多的样本数量，但仍然保持有对未知样本进行分类的能力。</a:t>
            </a:r>
          </a:p>
          <a:p>
            <a:pPr marL="342900" indent="-342900" algn="just" eaLnBrk="1" hangingPunct="1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3C3C3C"/>
                </a:solidFill>
                <a:ea typeface="微软雅黑" pitchFamily="34" charset="-122"/>
              </a:rPr>
              <a:t>基本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思路：定义两个存储器，一个用来存放生成的样本集，称为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output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样本集；另一个用来存放原来的样本集，称为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original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样本集。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en-US" altLang="zh-CN" sz="2000" dirty="0" smtClean="0">
                <a:solidFill>
                  <a:srgbClr val="3C3C3C"/>
                </a:solidFill>
                <a:ea typeface="微软雅黑" pitchFamily="34" charset="-122"/>
              </a:rPr>
              <a:t> 1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.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初始化：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output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样本集为空集，原样本集存入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original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样本集，从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original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样本集中任意选择一个样本移动到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output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样本集中；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en-US" altLang="zh-CN" sz="2000" dirty="0" smtClean="0">
                <a:solidFill>
                  <a:srgbClr val="3C3C3C"/>
                </a:solidFill>
                <a:ea typeface="微软雅黑" pitchFamily="34" charset="-122"/>
              </a:rPr>
              <a:t> 2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.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在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original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样本集中选择第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i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个样本，并使用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output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样本集中的样本对其进行最近邻算法分类，若分类错误，则将该样本移动到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output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样本集中，若分类正确，不做任何处理；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en-US" altLang="zh-CN" sz="2000" dirty="0" smtClean="0">
                <a:solidFill>
                  <a:srgbClr val="3C3C3C"/>
                </a:solidFill>
                <a:ea typeface="微软雅黑" pitchFamily="34" charset="-122"/>
              </a:rPr>
              <a:t> 3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.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重复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2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步骤，直至遍历完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original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样本集中的所有样本，</a:t>
            </a:r>
            <a:r>
              <a:rPr lang="en-US" altLang="zh-CN" sz="2000" dirty="0">
                <a:solidFill>
                  <a:srgbClr val="3C3C3C"/>
                </a:solidFill>
                <a:ea typeface="微软雅黑" pitchFamily="34" charset="-122"/>
              </a:rPr>
              <a:t>output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样本集即为压缩后的样本集。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zh-CN" altLang="en-US" sz="2000" dirty="0" smtClean="0">
                <a:solidFill>
                  <a:srgbClr val="3C3C3C"/>
                </a:solidFill>
                <a:ea typeface="微软雅黑" pitchFamily="34" charset="-122"/>
              </a:rPr>
              <a:t>通过</a:t>
            </a:r>
            <a:r>
              <a:rPr lang="zh-CN" altLang="en-US" sz="2000" dirty="0">
                <a:solidFill>
                  <a:srgbClr val="3C3C3C"/>
                </a:solidFill>
                <a:ea typeface="微软雅黑" pitchFamily="34" charset="-122"/>
              </a:rPr>
              <a:t>这种方式也能减少算法的计算</a:t>
            </a:r>
            <a:r>
              <a:rPr lang="zh-CN" altLang="en-US" sz="2000" dirty="0" smtClean="0">
                <a:solidFill>
                  <a:srgbClr val="3C3C3C"/>
                </a:solidFill>
                <a:ea typeface="微软雅黑" pitchFamily="34" charset="-122"/>
              </a:rPr>
              <a:t>量</a:t>
            </a:r>
            <a:endParaRPr lang="zh-CN" altLang="en-US" sz="2000" dirty="0">
              <a:solidFill>
                <a:srgbClr val="3C3C3C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9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" y="1143000"/>
            <a:ext cx="8210534" cy="406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75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0" y="1129600"/>
            <a:ext cx="8261960" cy="466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9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36675"/>
            <a:ext cx="8026400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19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smtClean="0"/>
              <a:t>最近邻算法</a:t>
            </a:r>
          </a:p>
        </p:txBody>
      </p:sp>
      <p:sp>
        <p:nvSpPr>
          <p:cNvPr id="22531" name="TextBox 4"/>
          <p:cNvSpPr>
            <a:spLocks noChangeArrowheads="1"/>
          </p:cNvSpPr>
          <p:nvPr/>
        </p:nvSpPr>
        <p:spPr bwMode="auto">
          <a:xfrm>
            <a:off x="782638" y="1219200"/>
            <a:ext cx="759936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 algn="just" eaLnBrk="1" hangingPunct="1">
              <a:lnSpc>
                <a:spcPct val="120000"/>
              </a:lnSpc>
              <a:spcBef>
                <a:spcPts val="2400"/>
              </a:spcBef>
              <a:buSzPct val="60000"/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solidFill>
                  <a:srgbClr val="FF0000"/>
                </a:solidFill>
                <a:ea typeface="微软雅黑" pitchFamily="34" charset="-122"/>
              </a:rPr>
              <a:t>最近邻</a:t>
            </a:r>
            <a:r>
              <a:rPr lang="zh-CN" altLang="en-US" sz="2400" dirty="0">
                <a:solidFill>
                  <a:srgbClr val="FF0000"/>
                </a:solidFill>
                <a:ea typeface="微软雅黑" pitchFamily="34" charset="-122"/>
              </a:rPr>
              <a:t>算法</a:t>
            </a:r>
            <a:r>
              <a:rPr lang="zh-CN" altLang="en-US" sz="2400" dirty="0">
                <a:solidFill>
                  <a:srgbClr val="3C3C3C"/>
                </a:solidFill>
                <a:ea typeface="微软雅黑" pitchFamily="34" charset="-122"/>
              </a:rPr>
              <a:t>的定义：为了判定未知样本的类别，以全部训练样本作为代表点，计算未知样本与所有训练样本的距离，并以最近邻者的类别作为决策未知样本类别的唯一</a:t>
            </a:r>
            <a:r>
              <a:rPr lang="zh-CN" altLang="en-US" sz="2400" dirty="0" smtClean="0">
                <a:solidFill>
                  <a:srgbClr val="3C3C3C"/>
                </a:solidFill>
                <a:ea typeface="微软雅黑" pitchFamily="34" charset="-122"/>
              </a:rPr>
              <a:t>依据</a:t>
            </a:r>
            <a:endParaRPr lang="en-US" altLang="zh-CN" sz="2400" dirty="0" smtClean="0">
              <a:solidFill>
                <a:srgbClr val="3C3C3C"/>
              </a:solidFill>
              <a:ea typeface="微软雅黑" pitchFamily="34" charset="-122"/>
            </a:endParaRPr>
          </a:p>
          <a:p>
            <a:pPr marL="342900" indent="-342900" algn="just" eaLnBrk="1" hangingPunct="1">
              <a:lnSpc>
                <a:spcPct val="120000"/>
              </a:lnSpc>
              <a:spcBef>
                <a:spcPts val="2400"/>
              </a:spcBef>
              <a:buSzPct val="60000"/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ea typeface="微软雅黑" pitchFamily="34" charset="-122"/>
              </a:rPr>
              <a:t>最近邻</a:t>
            </a:r>
            <a:r>
              <a:rPr lang="zh-CN" altLang="en-US" sz="2400" dirty="0">
                <a:ea typeface="微软雅黑" pitchFamily="34" charset="-122"/>
              </a:rPr>
              <a:t>算法的缺陷</a:t>
            </a:r>
            <a:r>
              <a:rPr lang="en-US" altLang="zh-CN" sz="2400" dirty="0">
                <a:ea typeface="微软雅黑" pitchFamily="34" charset="-122"/>
              </a:rPr>
              <a:t>——</a:t>
            </a:r>
            <a:r>
              <a:rPr lang="zh-CN" altLang="en-US" sz="2400" dirty="0">
                <a:ea typeface="微软雅黑" pitchFamily="34" charset="-122"/>
              </a:rPr>
              <a:t>对噪声数据过于敏感，为了解决这个问题，我们可以把未知样本周边的多个最近样本计算在内，扩大参与决策的样本量，以避免个别数据直接决定决策结果。由此，</a:t>
            </a:r>
            <a:r>
              <a:rPr lang="zh-CN" altLang="en-US" sz="2400" dirty="0" smtClean="0">
                <a:ea typeface="微软雅黑" pitchFamily="34" charset="-122"/>
              </a:rPr>
              <a:t>引入</a:t>
            </a:r>
            <a:r>
              <a:rPr lang="en-US" altLang="zh-CN" sz="2400" dirty="0" smtClean="0">
                <a:ea typeface="微软雅黑" pitchFamily="34" charset="-122"/>
              </a:rPr>
              <a:t>K-</a:t>
            </a:r>
            <a:r>
              <a:rPr lang="zh-CN" altLang="en-US" sz="2400" dirty="0">
                <a:ea typeface="微软雅黑" pitchFamily="34" charset="-122"/>
              </a:rPr>
              <a:t>近邻（</a:t>
            </a:r>
            <a:r>
              <a:rPr lang="zh-CN" altLang="zh-CN" sz="2400" dirty="0"/>
              <a:t>k nearest neighbor</a:t>
            </a:r>
            <a:r>
              <a:rPr lang="zh-CN" altLang="en-US" sz="2400" dirty="0">
                <a:ea typeface="微软雅黑" pitchFamily="34" charset="-122"/>
              </a:rPr>
              <a:t>）</a:t>
            </a:r>
            <a:r>
              <a:rPr lang="zh-CN" altLang="en-US" sz="2400" dirty="0" smtClean="0">
                <a:ea typeface="微软雅黑" pitchFamily="34" charset="-122"/>
              </a:rPr>
              <a:t>算法</a:t>
            </a:r>
            <a:endParaRPr lang="zh-CN" altLang="en-US" sz="2400" dirty="0">
              <a:solidFill>
                <a:srgbClr val="3C3C3C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29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447800"/>
            <a:ext cx="76708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3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6800"/>
            <a:ext cx="922404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24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881"/>
            <a:ext cx="9151367" cy="474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5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dirty="0" smtClean="0"/>
              <a:t>KNN算法几大问题</a:t>
            </a:r>
          </a:p>
        </p:txBody>
      </p:sp>
      <p:sp>
        <p:nvSpPr>
          <p:cNvPr id="44035" name="TextBox 4"/>
          <p:cNvSpPr>
            <a:spLocks noChangeArrowheads="1"/>
          </p:cNvSpPr>
          <p:nvPr/>
        </p:nvSpPr>
        <p:spPr bwMode="auto">
          <a:xfrm>
            <a:off x="685800" y="1066800"/>
            <a:ext cx="80772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200" dirty="0"/>
              <a:t>1</a:t>
            </a:r>
            <a:r>
              <a:rPr lang="zh-CN" altLang="zh-CN" sz="2200" dirty="0"/>
              <a:t>、</a:t>
            </a:r>
            <a:r>
              <a:rPr lang="en-US" altLang="zh-CN" sz="2200" dirty="0"/>
              <a:t>k</a:t>
            </a:r>
            <a:r>
              <a:rPr lang="zh-CN" altLang="zh-CN" sz="2200" dirty="0"/>
              <a:t>值设定为多大？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r>
              <a:rPr lang="en-US" altLang="zh-CN" sz="2200" dirty="0"/>
              <a:t>k</a:t>
            </a:r>
            <a:r>
              <a:rPr lang="zh-CN" altLang="zh-CN" sz="2200" dirty="0"/>
              <a:t>太小，分类结果易受噪声点影响；</a:t>
            </a:r>
            <a:r>
              <a:rPr lang="en-US" altLang="zh-CN" sz="2200" dirty="0"/>
              <a:t>k</a:t>
            </a:r>
            <a:r>
              <a:rPr lang="zh-CN" altLang="zh-CN" sz="2200" dirty="0"/>
              <a:t>太大，近邻中又可能包含太多的其它类别的点。</a:t>
            </a:r>
            <a:r>
              <a:rPr lang="en-US" altLang="zh-CN" sz="2200" dirty="0"/>
              <a:t>k</a:t>
            </a:r>
            <a:r>
              <a:rPr lang="zh-CN" altLang="zh-CN" sz="2200" dirty="0"/>
              <a:t>值通常是采用交叉检验来</a:t>
            </a:r>
            <a:r>
              <a:rPr lang="zh-CN" altLang="zh-CN" sz="2200" dirty="0" smtClean="0"/>
              <a:t>确定</a:t>
            </a:r>
            <a:endParaRPr lang="zh-CN" altLang="en-US" sz="2200" dirty="0"/>
          </a:p>
          <a:p>
            <a:pPr eaLnBrk="1" hangingPunct="1">
              <a:lnSpc>
                <a:spcPct val="150000"/>
              </a:lnSpc>
            </a:pPr>
            <a:r>
              <a:rPr lang="zh-CN" altLang="zh-CN" sz="2200" dirty="0"/>
              <a:t>经验规则：</a:t>
            </a:r>
            <a:r>
              <a:rPr lang="en-US" altLang="zh-CN" sz="2200" dirty="0"/>
              <a:t>k</a:t>
            </a:r>
            <a:r>
              <a:rPr lang="zh-CN" altLang="zh-CN" sz="2200" dirty="0"/>
              <a:t>一般低于训练样本数的平方根</a:t>
            </a:r>
          </a:p>
          <a:p>
            <a:pPr eaLnBrk="1" hangingPunct="1">
              <a:lnSpc>
                <a:spcPct val="150000"/>
              </a:lnSpc>
            </a:pPr>
            <a:endParaRPr lang="en-US" altLang="zh-CN" sz="1600" dirty="0"/>
          </a:p>
          <a:p>
            <a:pPr eaLnBrk="1" hangingPunct="1">
              <a:lnSpc>
                <a:spcPct val="150000"/>
              </a:lnSpc>
            </a:pPr>
            <a:endParaRPr lang="en-US" altLang="zh-CN" sz="1600" dirty="0"/>
          </a:p>
          <a:p>
            <a:pPr eaLnBrk="1" hangingPunct="1">
              <a:lnSpc>
                <a:spcPct val="150000"/>
              </a:lnSpc>
            </a:pPr>
            <a:endParaRPr lang="en-US" altLang="zh-CN" sz="1600" dirty="0"/>
          </a:p>
          <a:p>
            <a:pPr eaLnBrk="1" hangingPunct="1">
              <a:lnSpc>
                <a:spcPct val="150000"/>
              </a:lnSpc>
            </a:pPr>
            <a:endParaRPr lang="en-US" altLang="zh-CN" sz="1600" dirty="0"/>
          </a:p>
          <a:p>
            <a:pPr eaLnBrk="1" hangingPunct="1">
              <a:lnSpc>
                <a:spcPct val="150000"/>
              </a:lnSpc>
            </a:pP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b="1" dirty="0"/>
              <a:t> </a:t>
            </a:r>
          </a:p>
        </p:txBody>
      </p:sp>
      <p:pic>
        <p:nvPicPr>
          <p:cNvPr id="44036" name="图片 3" descr="http://static.oschina.net/uploads/space/2014/0119/121337_9uEc_1412321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52800"/>
            <a:ext cx="682902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8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smtClean="0"/>
              <a:t>KNN算法几大问题</a:t>
            </a:r>
          </a:p>
        </p:txBody>
      </p:sp>
      <p:sp>
        <p:nvSpPr>
          <p:cNvPr id="45059" name="TextBox 4"/>
          <p:cNvSpPr>
            <a:spLocks noChangeArrowheads="1"/>
          </p:cNvSpPr>
          <p:nvPr/>
        </p:nvSpPr>
        <p:spPr bwMode="auto">
          <a:xfrm>
            <a:off x="662439" y="914400"/>
            <a:ext cx="792638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zh-CN" sz="2000" dirty="0"/>
              <a:t>、类别如何判定最合适？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投票法没有考虑近邻的距离的远近，距离更近的近邻也许更应该决定最终的分类，所以加权投票法更恰当</a:t>
            </a:r>
            <a:r>
              <a:rPr lang="zh-CN" altLang="zh-CN" sz="2000" dirty="0" smtClean="0"/>
              <a:t>一些</a:t>
            </a:r>
            <a:endParaRPr lang="en-US" altLang="zh-CN" sz="2000" dirty="0" smtClean="0"/>
          </a:p>
          <a:p>
            <a:pPr eaLnBrk="1" hangingPunct="1">
              <a:lnSpc>
                <a:spcPct val="150000"/>
              </a:lnSpc>
            </a:pPr>
            <a:endParaRPr lang="zh-CN" altLang="zh-CN" sz="2000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zh-CN" sz="2000" dirty="0"/>
              <a:t>、如何选择合适的距离衡量？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高维度对距离衡量的影响：众所周知当变量数越多，欧式距离的区分能力就越差。变量值域对距离的影响：值域越大的变量常常会在距离计算中占据主导作用，因此应先对变量进行</a:t>
            </a:r>
            <a:r>
              <a:rPr lang="zh-CN" altLang="zh-CN" sz="2000" dirty="0" smtClean="0"/>
              <a:t>标准化</a:t>
            </a:r>
            <a:endParaRPr lang="en-US" altLang="zh-CN" sz="20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4</a:t>
            </a:r>
            <a:r>
              <a:rPr lang="zh-CN" altLang="zh-CN" sz="2000" dirty="0"/>
              <a:t>、训练样本是否要一视同仁？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zh-CN" altLang="zh-CN" sz="2000" dirty="0"/>
              <a:t>在训练集中，有些样本可能是更值得依赖的。可以给不同的样本施加不同的权重，加强依赖样本的权重，降低不可信赖样本的</a:t>
            </a:r>
            <a:r>
              <a:rPr lang="zh-CN" altLang="zh-CN" sz="2000" dirty="0" smtClean="0"/>
              <a:t>影响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1357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dirty="0"/>
              <a:t>KNN算法几大问题</a:t>
            </a:r>
            <a:endParaRPr lang="zh-CN" altLang="zh-CN" dirty="0" smtClean="0"/>
          </a:p>
        </p:txBody>
      </p:sp>
      <p:sp>
        <p:nvSpPr>
          <p:cNvPr id="46083" name="TextBox 7"/>
          <p:cNvSpPr>
            <a:spLocks noChangeArrowheads="1"/>
          </p:cNvSpPr>
          <p:nvPr/>
        </p:nvSpPr>
        <p:spPr bwMode="auto">
          <a:xfrm>
            <a:off x="794431" y="4648200"/>
            <a:ext cx="76311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latinLnBrk="1" hangingPunct="1">
              <a:lnSpc>
                <a:spcPct val="120000"/>
              </a:lnSpc>
            </a:pPr>
            <a:endParaRPr lang="zh-CN" altLang="zh-CN" sz="2000" dirty="0"/>
          </a:p>
          <a:p>
            <a:pPr eaLnBrk="1" latinLnBrk="1" hangingPunct="1">
              <a:lnSpc>
                <a:spcPct val="120000"/>
              </a:lnSpc>
            </a:pPr>
            <a:r>
              <a:rPr lang="zh-CN" altLang="zh-CN" sz="2000" b="1" dirty="0" smtClean="0"/>
              <a:t>积极</a:t>
            </a:r>
            <a:r>
              <a:rPr lang="zh-CN" altLang="zh-CN" sz="2000" b="1" dirty="0"/>
              <a:t>学习法</a:t>
            </a:r>
            <a:r>
              <a:rPr lang="en-US" altLang="zh-CN" sz="2000" dirty="0"/>
              <a:t> (</a:t>
            </a:r>
            <a:r>
              <a:rPr lang="zh-CN" altLang="zh-CN" sz="2000" dirty="0"/>
              <a:t>决策树归纳</a:t>
            </a:r>
            <a:r>
              <a:rPr lang="en-US" altLang="zh-CN" sz="2000" dirty="0"/>
              <a:t>)</a:t>
            </a:r>
            <a:r>
              <a:rPr lang="zh-CN" altLang="zh-CN" sz="2000" dirty="0"/>
              <a:t>：先根据训练集构造出分类模型，根据分类模型对测试集</a:t>
            </a:r>
            <a:r>
              <a:rPr lang="zh-CN" altLang="zh-CN" sz="2000" dirty="0" smtClean="0"/>
              <a:t>分类</a:t>
            </a:r>
            <a:endParaRPr lang="zh-CN" altLang="zh-CN" sz="2000" dirty="0"/>
          </a:p>
          <a:p>
            <a:pPr eaLnBrk="1" latinLnBrk="1" hangingPunct="1"/>
            <a:endParaRPr lang="zh-CN" altLang="zh-CN" sz="2000" dirty="0"/>
          </a:p>
        </p:txBody>
      </p:sp>
      <p:sp>
        <p:nvSpPr>
          <p:cNvPr id="46084" name="矩形 3"/>
          <p:cNvSpPr>
            <a:spLocks noChangeArrowheads="1"/>
          </p:cNvSpPr>
          <p:nvPr/>
        </p:nvSpPr>
        <p:spPr bwMode="auto">
          <a:xfrm>
            <a:off x="827088" y="1222375"/>
            <a:ext cx="7783512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000" dirty="0"/>
              <a:t>5</a:t>
            </a:r>
            <a:r>
              <a:rPr lang="zh-CN" altLang="zh-CN" sz="2000" dirty="0"/>
              <a:t>、性能问题？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 smtClean="0"/>
              <a:t>KNN</a:t>
            </a:r>
            <a:r>
              <a:rPr lang="zh-CN" altLang="zh-CN" sz="2000" dirty="0"/>
              <a:t>是一种</a:t>
            </a:r>
            <a:r>
              <a:rPr lang="zh-CN" altLang="zh-CN" sz="2000" dirty="0">
                <a:solidFill>
                  <a:srgbClr val="FF0000"/>
                </a:solidFill>
              </a:rPr>
              <a:t>懒惰算法</a:t>
            </a:r>
            <a:r>
              <a:rPr lang="zh-CN" altLang="zh-CN" sz="2000" dirty="0"/>
              <a:t>，平时不好好学习，考试（对测试样本分类）时才临阵磨枪（临时去找</a:t>
            </a:r>
            <a:r>
              <a:rPr lang="en-US" altLang="zh-CN" sz="2000" dirty="0"/>
              <a:t>k</a:t>
            </a:r>
            <a:r>
              <a:rPr lang="zh-CN" altLang="zh-CN" sz="2000" dirty="0"/>
              <a:t>个近邻</a:t>
            </a:r>
            <a:r>
              <a:rPr lang="zh-CN" altLang="zh-CN" sz="2000" dirty="0" smtClean="0"/>
              <a:t>）</a:t>
            </a:r>
            <a:endParaRPr lang="zh-CN" altLang="zh-CN" sz="2000" dirty="0"/>
          </a:p>
          <a:p>
            <a:pPr eaLnBrk="1" hangingPunct="1">
              <a:lnSpc>
                <a:spcPct val="120000"/>
              </a:lnSpc>
            </a:pPr>
            <a:r>
              <a:rPr lang="zh-CN" altLang="zh-CN" sz="2000" b="1" dirty="0"/>
              <a:t>消极学习法</a:t>
            </a:r>
            <a:r>
              <a:rPr lang="en-US" altLang="zh-CN" sz="2000" dirty="0"/>
              <a:t> (</a:t>
            </a:r>
            <a:r>
              <a:rPr lang="zh-CN" altLang="zh-CN" sz="2000" dirty="0"/>
              <a:t>基于实例的学习法</a:t>
            </a:r>
            <a:r>
              <a:rPr lang="en-US" altLang="zh-CN" sz="2000" dirty="0"/>
              <a:t>):</a:t>
            </a:r>
            <a:r>
              <a:rPr lang="zh-CN" altLang="zh-CN" sz="2000" dirty="0"/>
              <a:t>推迟建模</a:t>
            </a:r>
            <a:r>
              <a:rPr lang="zh-CN" altLang="zh-CN" sz="2000" dirty="0" smtClean="0"/>
              <a:t>，当</a:t>
            </a:r>
            <a:r>
              <a:rPr lang="zh-CN" altLang="zh-CN" sz="2000" dirty="0"/>
              <a:t>给定训练元组时，简单地存储训练数据</a:t>
            </a:r>
            <a:r>
              <a:rPr lang="en-US" altLang="zh-CN" sz="2000" dirty="0"/>
              <a:t> (</a:t>
            </a:r>
            <a:r>
              <a:rPr lang="zh-CN" altLang="zh-CN" sz="2000" dirty="0"/>
              <a:t>或稍加处理</a:t>
            </a:r>
            <a:r>
              <a:rPr lang="en-US" altLang="zh-CN" sz="2000" dirty="0"/>
              <a:t>) </a:t>
            </a:r>
            <a:r>
              <a:rPr lang="zh-CN" altLang="zh-CN" sz="2000" dirty="0"/>
              <a:t>，一直等到给定一个测试元组。消极学习法在提供训练元组时只做少量工作，而在分类或预测时做更多的</a:t>
            </a:r>
            <a:r>
              <a:rPr lang="zh-CN" altLang="zh-CN" sz="2000" dirty="0" smtClean="0"/>
              <a:t>工作</a:t>
            </a:r>
            <a:endParaRPr lang="zh-CN" altLang="zh-CN" sz="2000" dirty="0"/>
          </a:p>
          <a:p>
            <a:pPr eaLnBrk="1" hangingPunct="1">
              <a:lnSpc>
                <a:spcPct val="120000"/>
              </a:lnSpc>
            </a:pPr>
            <a:r>
              <a:rPr lang="zh-CN" altLang="zh-CN" sz="2000" dirty="0"/>
              <a:t>懒惰的后果：构造模型很简单，但在对测试样本分类地的系统开销大，因为要扫描全部训练样本并计算</a:t>
            </a:r>
            <a:r>
              <a:rPr lang="zh-CN" altLang="zh-CN" sz="2000" dirty="0" smtClean="0"/>
              <a:t>距离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0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dirty="0" smtClean="0"/>
              <a:t>KNN算法</a:t>
            </a:r>
          </a:p>
        </p:txBody>
      </p:sp>
      <p:sp>
        <p:nvSpPr>
          <p:cNvPr id="23555" name="TextBox 5"/>
          <p:cNvSpPr>
            <a:spLocks noChangeArrowheads="1"/>
          </p:cNvSpPr>
          <p:nvPr/>
        </p:nvSpPr>
        <p:spPr bwMode="auto">
          <a:xfrm>
            <a:off x="533400" y="1066800"/>
            <a:ext cx="8153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ea typeface="微软雅黑" pitchFamily="34" charset="-122"/>
              </a:rPr>
              <a:t>K-</a:t>
            </a:r>
            <a:r>
              <a:rPr lang="zh-CN" altLang="en-US" sz="2400" dirty="0">
                <a:solidFill>
                  <a:srgbClr val="FF0000"/>
                </a:solidFill>
                <a:ea typeface="微软雅黑" pitchFamily="34" charset="-122"/>
              </a:rPr>
              <a:t>最近邻算法</a:t>
            </a:r>
            <a:r>
              <a:rPr lang="zh-CN" altLang="en-US" sz="2400" dirty="0">
                <a:solidFill>
                  <a:srgbClr val="3C3C3C"/>
                </a:solidFill>
                <a:ea typeface="微软雅黑" pitchFamily="34" charset="-122"/>
              </a:rPr>
              <a:t>是最近邻算法的一个延伸。基本思路是：选择距离未知样本最近的</a:t>
            </a:r>
            <a:r>
              <a:rPr lang="en-US" altLang="zh-CN" sz="2400" dirty="0">
                <a:solidFill>
                  <a:srgbClr val="3C3C3C"/>
                </a:solidFill>
                <a:ea typeface="微软雅黑" pitchFamily="34" charset="-122"/>
              </a:rPr>
              <a:t>K</a:t>
            </a:r>
            <a:r>
              <a:rPr lang="zh-CN" altLang="en-US" sz="2400" dirty="0">
                <a:solidFill>
                  <a:srgbClr val="3C3C3C"/>
                </a:solidFill>
                <a:ea typeface="微软雅黑" pitchFamily="34" charset="-122"/>
              </a:rPr>
              <a:t>个样本，该</a:t>
            </a:r>
            <a:r>
              <a:rPr lang="en-US" altLang="zh-CN" sz="2400" dirty="0">
                <a:solidFill>
                  <a:srgbClr val="3C3C3C"/>
                </a:solidFill>
                <a:ea typeface="微软雅黑" pitchFamily="34" charset="-122"/>
              </a:rPr>
              <a:t>K</a:t>
            </a:r>
            <a:r>
              <a:rPr lang="zh-CN" altLang="en-US" sz="2400" dirty="0">
                <a:solidFill>
                  <a:srgbClr val="3C3C3C"/>
                </a:solidFill>
                <a:ea typeface="微软雅黑" pitchFamily="34" charset="-122"/>
              </a:rPr>
              <a:t>个样本大多数属于某一类型，则未知样本判定为该</a:t>
            </a:r>
            <a:r>
              <a:rPr lang="zh-CN" altLang="en-US" sz="2400" dirty="0" smtClean="0">
                <a:solidFill>
                  <a:srgbClr val="3C3C3C"/>
                </a:solidFill>
                <a:ea typeface="微软雅黑" pitchFamily="34" charset="-122"/>
              </a:rPr>
              <a:t>类型</a:t>
            </a:r>
            <a:endParaRPr lang="en-US" altLang="zh-CN" sz="2400" dirty="0" smtClean="0">
              <a:solidFill>
                <a:srgbClr val="3C3C3C"/>
              </a:solidFill>
              <a:ea typeface="微软雅黑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ts val="1800"/>
              </a:spcBef>
            </a:pPr>
            <a:r>
              <a:rPr lang="zh-CN" altLang="en-US" sz="2400" dirty="0" smtClean="0">
                <a:solidFill>
                  <a:srgbClr val="3C3C3C"/>
                </a:solidFill>
                <a:ea typeface="微软雅黑" pitchFamily="34" charset="-122"/>
              </a:rPr>
              <a:t>问题</a:t>
            </a:r>
            <a:r>
              <a:rPr lang="zh-CN" altLang="en-US" sz="2400" dirty="0">
                <a:solidFill>
                  <a:srgbClr val="3C3C3C"/>
                </a:solidFill>
                <a:ea typeface="微软雅黑" pitchFamily="34" charset="-122"/>
              </a:rPr>
              <a:t>：有一个未知</a:t>
            </a:r>
            <a:r>
              <a:rPr lang="zh-CN" altLang="en-US" sz="2400" dirty="0" smtClean="0">
                <a:solidFill>
                  <a:srgbClr val="3C3C3C"/>
                </a:solidFill>
                <a:ea typeface="微软雅黑" pitchFamily="34" charset="-122"/>
              </a:rPr>
              <a:t>形状</a:t>
            </a:r>
            <a:r>
              <a:rPr lang="en-US" altLang="zh-CN" sz="2400" dirty="0" smtClean="0">
                <a:solidFill>
                  <a:srgbClr val="3C3C3C"/>
                </a:solidFill>
                <a:ea typeface="微软雅黑" pitchFamily="34" charset="-122"/>
              </a:rPr>
              <a:t>o(</a:t>
            </a:r>
            <a:r>
              <a:rPr lang="zh-CN" altLang="en-US" sz="2400" dirty="0">
                <a:solidFill>
                  <a:srgbClr val="3C3C3C"/>
                </a:solidFill>
                <a:ea typeface="微软雅黑" pitchFamily="34" charset="-122"/>
              </a:rPr>
              <a:t>图中绿色的圆点</a:t>
            </a:r>
            <a:r>
              <a:rPr lang="en-US" altLang="zh-CN" sz="2400" dirty="0">
                <a:solidFill>
                  <a:srgbClr val="3C3C3C"/>
                </a:solidFill>
                <a:ea typeface="微软雅黑" pitchFamily="34" charset="-122"/>
              </a:rPr>
              <a:t>)</a:t>
            </a:r>
            <a:r>
              <a:rPr lang="zh-CN" altLang="en-US" sz="2400" dirty="0">
                <a:solidFill>
                  <a:srgbClr val="3C3C3C"/>
                </a:solidFill>
                <a:ea typeface="微软雅黑" pitchFamily="34" charset="-122"/>
              </a:rPr>
              <a:t>，如何</a:t>
            </a:r>
            <a:r>
              <a:rPr lang="zh-CN" altLang="en-US" sz="2400" dirty="0" smtClean="0">
                <a:solidFill>
                  <a:srgbClr val="3C3C3C"/>
                </a:solidFill>
                <a:ea typeface="微软雅黑" pitchFamily="34" charset="-122"/>
              </a:rPr>
              <a:t>判断</a:t>
            </a:r>
            <a:r>
              <a:rPr lang="en-US" altLang="zh-CN" sz="2400" dirty="0" smtClean="0">
                <a:solidFill>
                  <a:srgbClr val="3C3C3C"/>
                </a:solidFill>
                <a:ea typeface="微软雅黑" pitchFamily="34" charset="-122"/>
              </a:rPr>
              <a:t>o</a:t>
            </a:r>
            <a:r>
              <a:rPr lang="zh-CN" altLang="en-US" sz="2400" dirty="0" smtClean="0">
                <a:solidFill>
                  <a:srgbClr val="3C3C3C"/>
                </a:solidFill>
                <a:ea typeface="微软雅黑" pitchFamily="34" charset="-122"/>
              </a:rPr>
              <a:t>是</a:t>
            </a:r>
            <a:r>
              <a:rPr lang="zh-CN" altLang="en-US" sz="2400" dirty="0">
                <a:solidFill>
                  <a:srgbClr val="3C3C3C"/>
                </a:solidFill>
                <a:ea typeface="微软雅黑" pitchFamily="34" charset="-122"/>
              </a:rPr>
              <a:t>什么形状</a:t>
            </a:r>
            <a:r>
              <a:rPr lang="en-US" altLang="zh-CN" sz="2400" dirty="0">
                <a:solidFill>
                  <a:srgbClr val="3C3C3C"/>
                </a:solidFill>
                <a:ea typeface="微软雅黑" pitchFamily="34" charset="-122"/>
              </a:rPr>
              <a:t>?</a:t>
            </a:r>
          </a:p>
          <a:p>
            <a:pPr algn="just" eaLnBrk="1" hangingPunct="1"/>
            <a:endParaRPr lang="zh-CN" altLang="en-US" sz="2000" b="1" dirty="0">
              <a:solidFill>
                <a:srgbClr val="3C3C3C"/>
              </a:solidFill>
              <a:ea typeface="微软雅黑" pitchFamily="34" charset="-122"/>
            </a:endParaRPr>
          </a:p>
        </p:txBody>
      </p:sp>
      <p:sp>
        <p:nvSpPr>
          <p:cNvPr id="23556" name="TextBox 4"/>
          <p:cNvSpPr>
            <a:spLocks noChangeArrowheads="1"/>
          </p:cNvSpPr>
          <p:nvPr/>
        </p:nvSpPr>
        <p:spPr bwMode="auto">
          <a:xfrm>
            <a:off x="3757222" y="3276600"/>
            <a:ext cx="492957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左</a:t>
            </a:r>
            <a:r>
              <a:rPr lang="zh-CN" altLang="zh-CN" sz="2200" dirty="0" smtClean="0"/>
              <a:t>图</a:t>
            </a:r>
            <a:r>
              <a:rPr lang="zh-CN" altLang="zh-CN" sz="2200" dirty="0"/>
              <a:t>中，绿色圆要被决定赋予哪个类，是红色三角形还是蓝色四方形</a:t>
            </a:r>
            <a:r>
              <a:rPr lang="zh-CN" altLang="zh-CN" sz="2200" dirty="0" smtClean="0"/>
              <a:t>？</a:t>
            </a:r>
            <a:endParaRPr lang="en-US" altLang="zh-CN" sz="2200" dirty="0" smtClean="0"/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200" dirty="0" smtClean="0"/>
              <a:t>如果</a:t>
            </a:r>
            <a:r>
              <a:rPr lang="zh-CN" altLang="zh-CN" sz="2200" dirty="0"/>
              <a:t>K=</a:t>
            </a:r>
            <a:r>
              <a:rPr lang="zh-CN" altLang="zh-CN" sz="2200" dirty="0" smtClean="0"/>
              <a:t>3</a:t>
            </a:r>
            <a:r>
              <a:rPr lang="en-US" altLang="zh-CN" sz="2200" dirty="0" smtClean="0"/>
              <a:t>(</a:t>
            </a:r>
            <a:r>
              <a:rPr lang="zh-CN" altLang="en-US" sz="2200" dirty="0" smtClean="0"/>
              <a:t>实线圆</a:t>
            </a:r>
            <a:r>
              <a:rPr lang="en-US" altLang="zh-CN" sz="2200" dirty="0" smtClean="0"/>
              <a:t>)</a:t>
            </a:r>
            <a:r>
              <a:rPr lang="zh-CN" altLang="zh-CN" sz="2200" dirty="0" smtClean="0"/>
              <a:t>，</a:t>
            </a:r>
            <a:r>
              <a:rPr lang="zh-CN" altLang="zh-CN" sz="2200" dirty="0"/>
              <a:t>由于红色三角形所占比例为2/3，绿色圆将被赋予红色三角形那个</a:t>
            </a:r>
            <a:r>
              <a:rPr lang="zh-CN" altLang="zh-CN" sz="2200" dirty="0" smtClean="0"/>
              <a:t>类</a:t>
            </a:r>
            <a:endParaRPr lang="en-US" altLang="zh-CN" sz="2200" dirty="0" smtClean="0"/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2200" dirty="0" smtClean="0"/>
              <a:t>如果</a:t>
            </a:r>
            <a:r>
              <a:rPr lang="zh-CN" altLang="zh-CN" sz="2200" dirty="0"/>
              <a:t>K=</a:t>
            </a:r>
            <a:r>
              <a:rPr lang="zh-CN" altLang="zh-CN" sz="2200" dirty="0" smtClean="0"/>
              <a:t>5</a:t>
            </a:r>
            <a:r>
              <a:rPr lang="en-US" altLang="zh-CN" sz="2200" dirty="0"/>
              <a:t> </a:t>
            </a:r>
            <a:r>
              <a:rPr lang="en-US" altLang="zh-CN" sz="2200" dirty="0" smtClean="0"/>
              <a:t>(</a:t>
            </a:r>
            <a:r>
              <a:rPr lang="zh-CN" altLang="en-US" sz="2200" dirty="0" smtClean="0"/>
              <a:t>虚线</a:t>
            </a:r>
            <a:r>
              <a:rPr lang="zh-CN" altLang="en-US" sz="2200" dirty="0"/>
              <a:t>圆</a:t>
            </a:r>
            <a:r>
              <a:rPr lang="en-US" altLang="zh-CN" sz="2200" dirty="0"/>
              <a:t>) </a:t>
            </a:r>
            <a:r>
              <a:rPr lang="zh-CN" altLang="zh-CN" sz="2200" dirty="0" smtClean="0"/>
              <a:t>，</a:t>
            </a:r>
            <a:r>
              <a:rPr lang="zh-CN" altLang="zh-CN" sz="2200" dirty="0"/>
              <a:t>由于蓝色四方形比例为3/5，因此绿色圆被赋予蓝色四方形</a:t>
            </a:r>
            <a:r>
              <a:rPr lang="zh-CN" altLang="zh-CN" sz="2200" dirty="0" smtClean="0"/>
              <a:t>类</a:t>
            </a:r>
            <a:endParaRPr lang="zh-CN" altLang="zh-CN" sz="2200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86200"/>
            <a:ext cx="2995222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0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smtClean="0"/>
              <a:t>KNN算法基本描述</a:t>
            </a:r>
          </a:p>
        </p:txBody>
      </p:sp>
      <p:sp>
        <p:nvSpPr>
          <p:cNvPr id="24579" name="TextBox 4"/>
          <p:cNvSpPr>
            <a:spLocks noChangeArrowheads="1"/>
          </p:cNvSpPr>
          <p:nvPr/>
        </p:nvSpPr>
        <p:spPr bwMode="auto">
          <a:xfrm>
            <a:off x="755650" y="990600"/>
            <a:ext cx="77787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近邻法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基本规则是，在所有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个样本中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找到测试样本的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(k&lt;=N)个最近邻者，当k=1时，knn问题就变成了最近邻问题。其中各类别所占个数表示成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1,…,c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。定义判别函数为：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altLang="zh-C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2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i=1, 2,…,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近邻一般采用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为奇数，跟投票表决一样，避免因两种票数相等而难以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决策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en-US" sz="2200" dirty="0">
                <a:latin typeface="宋体" charset="-122"/>
              </a:rPr>
              <a:t>多数表决决策规则为：</a:t>
            </a:r>
          </a:p>
          <a:p>
            <a:pPr algn="just" eaLnBrk="1" hangingPunct="1"/>
            <a:endParaRPr lang="zh-CN" altLang="en-US" sz="2000" b="1" dirty="0"/>
          </a:p>
          <a:p>
            <a:pPr algn="just" eaLnBrk="1" hangingPunct="1"/>
            <a:endParaRPr lang="zh-CN" altLang="en-US" sz="1600" dirty="0">
              <a:solidFill>
                <a:srgbClr val="3C3C3C"/>
              </a:solidFill>
              <a:ea typeface="微软雅黑" pitchFamily="34" charset="-122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40611"/>
              </p:ext>
            </p:extLst>
          </p:nvPr>
        </p:nvGraphicFramePr>
        <p:xfrm>
          <a:off x="2286000" y="4419600"/>
          <a:ext cx="4392613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91" name="Equation" r:id="rId4" imgW="1752480" imgH="304560" progId="Equation.DSMT4">
                  <p:embed/>
                </p:oleObj>
              </mc:Choice>
              <mc:Fallback>
                <p:oleObj name="Equation" r:id="rId4" imgW="175248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419600"/>
                        <a:ext cx="4392613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矩形 8"/>
          <p:cNvSpPr>
            <a:spLocks noChangeArrowheads="1"/>
          </p:cNvSpPr>
          <p:nvPr/>
        </p:nvSpPr>
        <p:spPr bwMode="auto">
          <a:xfrm>
            <a:off x="381000" y="5040086"/>
            <a:ext cx="853440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200" dirty="0"/>
              <a:t>计算步骤如下：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r>
              <a:rPr lang="en-US" altLang="zh-CN" sz="2200" dirty="0"/>
              <a:t>    1</a:t>
            </a:r>
            <a:r>
              <a:rPr lang="zh-CN" altLang="zh-CN" sz="2200" dirty="0"/>
              <a:t>）算距离：给定测试对象，计算它与训练集中的每个对象的距离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r>
              <a:rPr lang="en-US" altLang="zh-CN" sz="2200" dirty="0"/>
              <a:t>    2</a:t>
            </a:r>
            <a:r>
              <a:rPr lang="zh-CN" altLang="zh-CN" sz="2200" dirty="0"/>
              <a:t>）找邻居：圈定距离最近的</a:t>
            </a:r>
            <a:r>
              <a:rPr lang="en-US" altLang="zh-CN" sz="2200" dirty="0"/>
              <a:t>k</a:t>
            </a:r>
            <a:r>
              <a:rPr lang="zh-CN" altLang="zh-CN" sz="2200" dirty="0"/>
              <a:t>个训练对象，作为测试对象的近邻</a:t>
            </a:r>
            <a:r>
              <a:rPr lang="en-US" altLang="zh-CN" sz="2200" dirty="0"/>
              <a:t/>
            </a:r>
            <a:br>
              <a:rPr lang="en-US" altLang="zh-CN" sz="2200" dirty="0"/>
            </a:br>
            <a:r>
              <a:rPr lang="en-US" altLang="zh-CN" sz="2200" dirty="0"/>
              <a:t>    3</a:t>
            </a:r>
            <a:r>
              <a:rPr lang="zh-CN" altLang="zh-CN" sz="2200" dirty="0"/>
              <a:t>）做分类：根据这</a:t>
            </a:r>
            <a:r>
              <a:rPr lang="en-US" altLang="zh-CN" sz="2200" dirty="0"/>
              <a:t>k</a:t>
            </a:r>
            <a:r>
              <a:rPr lang="zh-CN" altLang="zh-CN" sz="2200" dirty="0"/>
              <a:t>个近邻归属的主要类别，来对测试对象分类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zh-CN" altLang="en-US" sz="2000" b="1" dirty="0"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59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smtClean="0"/>
              <a:t>距离度量</a:t>
            </a:r>
          </a:p>
        </p:txBody>
      </p:sp>
      <p:sp>
        <p:nvSpPr>
          <p:cNvPr id="25603" name="TextBox 5"/>
          <p:cNvSpPr>
            <a:spLocks noChangeArrowheads="1"/>
          </p:cNvSpPr>
          <p:nvPr/>
        </p:nvSpPr>
        <p:spPr bwMode="auto">
          <a:xfrm>
            <a:off x="457200" y="1196975"/>
            <a:ext cx="81534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 b="1" dirty="0">
                <a:latin typeface="宋体" charset="-122"/>
              </a:rPr>
              <a:t>KNN</a:t>
            </a:r>
            <a:r>
              <a:rPr lang="zh-CN" altLang="en-US" sz="2400" b="1" dirty="0">
                <a:latin typeface="宋体" charset="-122"/>
              </a:rPr>
              <a:t>算法中，距离如何定义？</a:t>
            </a:r>
            <a:r>
              <a:rPr lang="zh-CN" altLang="zh-CN" sz="2400" dirty="0"/>
              <a:t>就是如何度量邻居之间的</a:t>
            </a:r>
            <a:r>
              <a:rPr lang="zh-CN" altLang="zh-CN" sz="2400" dirty="0" smtClean="0">
                <a:solidFill>
                  <a:srgbClr val="FF0000"/>
                </a:solidFill>
              </a:rPr>
              <a:t>相</a:t>
            </a:r>
            <a:r>
              <a:rPr lang="zh-CN" altLang="en-US" sz="2400" dirty="0" smtClean="0">
                <a:solidFill>
                  <a:srgbClr val="FF0000"/>
                </a:solidFill>
              </a:rPr>
              <a:t>似</a:t>
            </a:r>
            <a:r>
              <a:rPr lang="zh-CN" altLang="zh-CN" sz="2400" dirty="0" smtClean="0">
                <a:solidFill>
                  <a:srgbClr val="FF0000"/>
                </a:solidFill>
              </a:rPr>
              <a:t>度</a:t>
            </a:r>
            <a:r>
              <a:rPr lang="zh-CN" altLang="zh-CN" sz="2400" dirty="0"/>
              <a:t>，也就是如何选取邻居的问题，我们知道相似性的度量方式在很大程度上决定了选取邻居的准确性，也决定了分类的效果，因为判定一个样本点的类别是要利用到它的邻居的，如果邻居都没选好，准确性就无从</a:t>
            </a:r>
            <a:r>
              <a:rPr lang="zh-CN" altLang="zh-CN" sz="2400" dirty="0" smtClean="0"/>
              <a:t>谈起</a:t>
            </a:r>
            <a:endParaRPr lang="en-US" altLang="zh-CN" sz="2400" dirty="0" smtClean="0"/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l"/>
            </a:pPr>
            <a:endParaRPr lang="en-US" altLang="zh-CN" sz="2400" dirty="0" smtClean="0"/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l"/>
            </a:pPr>
            <a:r>
              <a:rPr lang="zh-CN" altLang="zh-CN" sz="2400" dirty="0" smtClean="0"/>
              <a:t>因此</a:t>
            </a:r>
            <a:r>
              <a:rPr lang="zh-CN" altLang="zh-CN" sz="2400" dirty="0"/>
              <a:t>我们需要用一个量来定量的描述邻居之间的</a:t>
            </a:r>
            <a:r>
              <a:rPr lang="zh-CN" altLang="zh-CN" sz="2400" dirty="0">
                <a:solidFill>
                  <a:srgbClr val="FF0000"/>
                </a:solidFill>
              </a:rPr>
              <a:t>距离</a:t>
            </a:r>
            <a:r>
              <a:rPr lang="zh-CN" altLang="zh-CN" sz="2400" dirty="0"/>
              <a:t>，也可以形象的表述为邻居之间的相似度，具体的距离度量方式有很多，不同的场合使用哪种需要根据不同问题具体探讨，</a:t>
            </a:r>
            <a:r>
              <a:rPr lang="zh-CN" altLang="en-US" sz="2400" dirty="0"/>
              <a:t>如文本类型，一般用余弦</a:t>
            </a:r>
            <a:r>
              <a:rPr lang="zh-CN" altLang="en-US" sz="2400" dirty="0" smtClean="0"/>
              <a:t>相似度</a:t>
            </a:r>
            <a:r>
              <a:rPr lang="en-US" altLang="zh-CN" sz="2000" b="1" dirty="0">
                <a:latin typeface="宋体" charset="-122"/>
              </a:rPr>
              <a:t/>
            </a:r>
            <a:br>
              <a:rPr lang="en-US" altLang="zh-CN" sz="2000" b="1" dirty="0">
                <a:latin typeface="宋体" charset="-122"/>
              </a:rPr>
            </a:br>
            <a:endParaRPr lang="en-US" altLang="zh-CN" sz="2000" b="1" dirty="0">
              <a:latin typeface="宋体" charset="-122"/>
            </a:endParaRPr>
          </a:p>
          <a:p>
            <a:pPr algn="just" eaLnBrk="1" hangingPunct="1"/>
            <a:endParaRPr lang="zh-CN" altLang="en-US" sz="1600" dirty="0">
              <a:solidFill>
                <a:srgbClr val="3C3C3C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147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96" y="1111990"/>
            <a:ext cx="8270404" cy="490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47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469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52400" y="2819400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闵可夫斯基距离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 noChangeArrowheads="1"/>
          </p:cNvSpPr>
          <p:nvPr>
            <p:ph type="title"/>
          </p:nvPr>
        </p:nvSpPr>
        <p:spPr>
          <a:xfrm>
            <a:off x="684213" y="88900"/>
            <a:ext cx="5975350" cy="503238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r>
              <a:rPr lang="zh-CN" altLang="zh-CN" smtClean="0"/>
              <a:t>KNN算法的实现步骤</a:t>
            </a:r>
          </a:p>
        </p:txBody>
      </p:sp>
      <p:sp>
        <p:nvSpPr>
          <p:cNvPr id="30723" name="TextBox 4"/>
          <p:cNvSpPr>
            <a:spLocks noChangeArrowheads="1"/>
          </p:cNvSpPr>
          <p:nvPr/>
        </p:nvSpPr>
        <p:spPr bwMode="auto">
          <a:xfrm>
            <a:off x="785813" y="1071563"/>
            <a:ext cx="7078662" cy="487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200" b="1" dirty="0"/>
              <a:t>算法步骤：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1" dirty="0"/>
              <a:t>1</a:t>
            </a:r>
            <a:r>
              <a:rPr lang="zh-CN" altLang="en-US" sz="2200" b="1" dirty="0"/>
              <a:t>：令</a:t>
            </a:r>
            <a:r>
              <a:rPr lang="en-US" altLang="zh-CN" sz="2200" b="1" dirty="0"/>
              <a:t>k</a:t>
            </a:r>
            <a:r>
              <a:rPr lang="zh-CN" altLang="en-US" sz="2200" b="1" dirty="0"/>
              <a:t>是最近邻数目，</a:t>
            </a:r>
            <a:r>
              <a:rPr lang="en-US" altLang="zh-CN" sz="2200" b="1" dirty="0"/>
              <a:t>D</a:t>
            </a:r>
            <a:r>
              <a:rPr lang="zh-CN" altLang="en-US" sz="2200" b="1" dirty="0"/>
              <a:t>是训练样例的集合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1" dirty="0"/>
              <a:t>2</a:t>
            </a:r>
            <a:r>
              <a:rPr lang="zh-CN" altLang="en-US" sz="2200" b="1" dirty="0"/>
              <a:t>：</a:t>
            </a:r>
            <a:r>
              <a:rPr lang="en-US" altLang="zh-CN" sz="2200" b="1" dirty="0"/>
              <a:t>for </a:t>
            </a:r>
            <a:r>
              <a:rPr lang="zh-CN" altLang="en-US" sz="2200" b="1" dirty="0"/>
              <a:t>每个测试样例</a:t>
            </a:r>
            <a:r>
              <a:rPr lang="en-US" altLang="zh-CN" sz="2200" b="1" dirty="0"/>
              <a:t>z do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1" dirty="0"/>
              <a:t>3</a:t>
            </a:r>
            <a:r>
              <a:rPr lang="zh-CN" altLang="en-US" sz="2200" b="1" dirty="0"/>
              <a:t>：       计算</a:t>
            </a:r>
            <a:r>
              <a:rPr lang="en-US" altLang="zh-CN" sz="2200" b="1" dirty="0"/>
              <a:t>z</a:t>
            </a:r>
            <a:r>
              <a:rPr lang="zh-CN" altLang="en-US" sz="2200" b="1" dirty="0"/>
              <a:t>和每个训练样例之间的距离</a:t>
            </a:r>
            <a:r>
              <a:rPr lang="en-US" altLang="zh-CN" sz="2200" b="1" dirty="0"/>
              <a:t>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1" dirty="0"/>
              <a:t>4</a:t>
            </a:r>
            <a:r>
              <a:rPr lang="zh-CN" altLang="en-US" sz="2200" b="1" dirty="0"/>
              <a:t>：       对</a:t>
            </a:r>
            <a:r>
              <a:rPr lang="en-US" altLang="zh-CN" sz="2200" b="1" dirty="0"/>
              <a:t>d</a:t>
            </a:r>
            <a:r>
              <a:rPr lang="zh-CN" altLang="en-US" sz="2200" b="1" dirty="0"/>
              <a:t>进行升序排序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1" dirty="0"/>
              <a:t>5</a:t>
            </a:r>
            <a:r>
              <a:rPr lang="zh-CN" altLang="en-US" sz="2200" b="1" dirty="0"/>
              <a:t>：       取前</a:t>
            </a:r>
            <a:r>
              <a:rPr lang="en-US" altLang="zh-CN" sz="2200" b="1" dirty="0"/>
              <a:t>k</a:t>
            </a:r>
            <a:r>
              <a:rPr lang="zh-CN" altLang="en-US" sz="2200" b="1" dirty="0"/>
              <a:t>个训练样例的集合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1" dirty="0"/>
              <a:t>6</a:t>
            </a:r>
            <a:r>
              <a:rPr lang="zh-CN" altLang="en-US" sz="2200" b="1" dirty="0"/>
              <a:t>：       </a:t>
            </a:r>
            <a:r>
              <a:rPr lang="zh-CN" altLang="en-US" sz="2200" b="1" dirty="0" smtClean="0"/>
              <a:t>统计</a:t>
            </a:r>
            <a:r>
              <a:rPr lang="en-US" altLang="zh-CN" sz="2200" b="1" dirty="0"/>
              <a:t>k</a:t>
            </a:r>
            <a:r>
              <a:rPr lang="zh-CN" altLang="en-US" sz="2200" b="1" dirty="0" smtClean="0"/>
              <a:t>个</a:t>
            </a:r>
            <a:r>
              <a:rPr lang="zh-CN" altLang="en-US" sz="2200" b="1" dirty="0"/>
              <a:t>最近邻样本中每个类别出现的次数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1" dirty="0"/>
              <a:t>7</a:t>
            </a:r>
            <a:r>
              <a:rPr lang="zh-CN" altLang="en-US" sz="2200" b="1" dirty="0"/>
              <a:t>：       选择出现频率最大的类别作为未知样本的类别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200" b="1" dirty="0"/>
              <a:t>8</a:t>
            </a:r>
            <a:r>
              <a:rPr lang="zh-CN" altLang="en-US" sz="2200" b="1" dirty="0"/>
              <a:t>： </a:t>
            </a:r>
            <a:r>
              <a:rPr lang="en-US" altLang="zh-CN" sz="2200" b="1" dirty="0"/>
              <a:t>end for</a:t>
            </a:r>
          </a:p>
          <a:p>
            <a:pPr algn="just" eaLnBrk="1" hangingPunct="1"/>
            <a:endParaRPr lang="zh-CN" altLang="en-US" sz="1600" dirty="0">
              <a:solidFill>
                <a:srgbClr val="3C3C3C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235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242320"/>
            <a:ext cx="8213725" cy="444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8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22038</TotalTime>
  <Words>1391</Words>
  <Application>Microsoft Office PowerPoint</Application>
  <PresentationFormat>全屏显示(4:3)</PresentationFormat>
  <Paragraphs>118</Paragraphs>
  <Slides>25</Slides>
  <Notes>16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7" baseType="lpstr">
      <vt:lpstr>sample</vt:lpstr>
      <vt:lpstr>Equation</vt:lpstr>
      <vt:lpstr> k-近邻算法 </vt:lpstr>
      <vt:lpstr>最近邻算法</vt:lpstr>
      <vt:lpstr>KNN算法</vt:lpstr>
      <vt:lpstr>KNN算法基本描述</vt:lpstr>
      <vt:lpstr>距离度量</vt:lpstr>
      <vt:lpstr>PowerPoint 演示文稿</vt:lpstr>
      <vt:lpstr>PowerPoint 演示文稿</vt:lpstr>
      <vt:lpstr>KNN算法的实现步骤</vt:lpstr>
      <vt:lpstr>PowerPoint 演示文稿</vt:lpstr>
      <vt:lpstr>PowerPoint 演示文稿</vt:lpstr>
      <vt:lpstr>PowerPoint 演示文稿</vt:lpstr>
      <vt:lpstr>KNN算法的缺陷</vt:lpstr>
      <vt:lpstr>KNN算法的具体实现</vt:lpstr>
      <vt:lpstr>KNN算法的缺陷</vt:lpstr>
      <vt:lpstr>KNN算法的改进：分组快速搜索近邻法</vt:lpstr>
      <vt:lpstr>KNN算法的改进：压缩近邻算法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KNN算法几大问题</vt:lpstr>
      <vt:lpstr>KNN算法几大问题</vt:lpstr>
      <vt:lpstr>KNN算法几大问题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Windows 用户</cp:lastModifiedBy>
  <cp:revision>2891</cp:revision>
  <dcterms:created xsi:type="dcterms:W3CDTF">2004-08-26T06:30:40Z</dcterms:created>
  <dcterms:modified xsi:type="dcterms:W3CDTF">2023-04-18T04:31:13Z</dcterms:modified>
</cp:coreProperties>
</file>